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8" r:id="rId12"/>
    <p:sldId id="259" r:id="rId13"/>
    <p:sldId id="260" r:id="rId14"/>
    <p:sldId id="261" r:id="rId15"/>
    <p:sldId id="26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88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1CBF-7238-42D1-9892-26F22AFA31C1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BCB7-2BBC-49D6-9457-E903A782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8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906-91A3-4969-A777-A13ED37507B4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99A1-E218-4494-BC52-209948C81C64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A360-797C-44DC-A3D5-1AE65CA3FDC4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FCAA-F1EC-492A-9D94-E741A4B77A22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5844-78E0-41DC-9D5A-B5C04777D9F3}" type="datetime1">
              <a:rPr lang="en-US" smtClean="0"/>
              <a:t>11/18/15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F2A-A23B-4200-B94B-5D3DA9F3F883}" type="datetime1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5DD3-FCC3-403F-89B6-72BC13DEF5C9}" type="datetime1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C45B-5E73-4879-B84D-793389649DB4}" type="datetime1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36AC-24D3-457B-8959-9ECFB636BDD8}" type="datetime1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CD5F-893D-4208-A1DC-C05728B147E7}" type="datetime1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C86A-8658-423B-87E6-FEF1DFD2D34B}" type="datetime1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B14ABA-82E5-4587-8B6B-B735DF5F6537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Copyright©2012 Loose and Eakin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1B44E8-C320-401F-9612-79103A2BFF0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Safari</a:t>
            </a:r>
            <a:br>
              <a:rPr lang="en-US" dirty="0" smtClean="0"/>
            </a:br>
            <a:r>
              <a:rPr lang="en-US" dirty="0" smtClean="0"/>
              <a:t>Writing Independently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Crystal Loose and Nathan </a:t>
            </a:r>
            <a:r>
              <a:rPr lang="en-US" dirty="0" err="1" smtClean="0"/>
              <a:t>Eakin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pic>
        <p:nvPicPr>
          <p:cNvPr id="3" name="Picture 2" descr="IMG_16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Writing Independently 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Interactive Writing Lesson</a:t>
            </a:r>
          </a:p>
          <a:p>
            <a:r>
              <a:rPr lang="en-US" sz="3200" dirty="0" err="1" smtClean="0"/>
              <a:t>Elkonin</a:t>
            </a:r>
            <a:r>
              <a:rPr lang="en-US" sz="3200" dirty="0" smtClean="0"/>
              <a:t> Segmentation Boxes</a:t>
            </a:r>
          </a:p>
          <a:p>
            <a:r>
              <a:rPr lang="en-US" sz="3200" dirty="0" smtClean="0"/>
              <a:t>What’s Inside the Envelope?</a:t>
            </a:r>
          </a:p>
          <a:p>
            <a:r>
              <a:rPr lang="en-US" sz="3200" dirty="0" smtClean="0"/>
              <a:t>Writing Games</a:t>
            </a:r>
          </a:p>
          <a:p>
            <a:r>
              <a:rPr lang="en-US" sz="3200" dirty="0" smtClean="0"/>
              <a:t>Writing Journals</a:t>
            </a:r>
          </a:p>
          <a:p>
            <a:r>
              <a:rPr lang="en-US" sz="3200" dirty="0" smtClean="0"/>
              <a:t>Program </a:t>
            </a:r>
            <a:r>
              <a:rPr lang="en-US" sz="3200" dirty="0"/>
              <a:t>Evaluation 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			</a:t>
            </a:r>
            <a:endParaRPr lang="en-US" sz="3200" dirty="0"/>
          </a:p>
        </p:txBody>
      </p:sp>
      <p:pic>
        <p:nvPicPr>
          <p:cNvPr id="5" name="Picture 4" descr="Zoey Zeb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3200400" cy="2667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3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Interactive Writing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Interactive Writing involves the sharing of a pen to compose a story jointly.</a:t>
            </a:r>
          </a:p>
          <a:p>
            <a:pPr lvl="1"/>
            <a:r>
              <a:rPr lang="en-US" sz="2800" dirty="0" smtClean="0"/>
              <a:t>Using chart paper, create a single sentence writing composition together.</a:t>
            </a:r>
          </a:p>
          <a:p>
            <a:pPr lvl="1"/>
            <a:r>
              <a:rPr lang="en-US" sz="2800" dirty="0" smtClean="0"/>
              <a:t>Pause to allow students to write beginning sounds and sight words.</a:t>
            </a:r>
          </a:p>
          <a:p>
            <a:pPr lvl="1"/>
            <a:r>
              <a:rPr lang="en-US" sz="2800" dirty="0" smtClean="0"/>
              <a:t>Create a picture that matches the sentence.  Talk about how pictures show what the story words are telling us.</a:t>
            </a:r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7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 smtClean="0"/>
              <a:t>Elkonin</a:t>
            </a:r>
            <a:r>
              <a:rPr lang="en-US" dirty="0" smtClean="0"/>
              <a:t>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34340" indent="-342900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96037"/>
              </p:ext>
            </p:extLst>
          </p:nvPr>
        </p:nvGraphicFramePr>
        <p:xfrm>
          <a:off x="914400" y="2133600"/>
          <a:ext cx="7086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1181100"/>
                <a:gridCol w="1181100"/>
                <a:gridCol w="1181100"/>
                <a:gridCol w="1181100"/>
              </a:tblGrid>
              <a:tr h="1168400">
                <a:tc>
                  <a:txBody>
                    <a:bodyPr/>
                    <a:lstStyle/>
                    <a:p>
                      <a:r>
                        <a:rPr lang="en-US" dirty="0" smtClean="0"/>
                        <a:t>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tap</a:t>
                      </a:r>
                      <a:endParaRPr lang="en-US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</a:t>
                      </a:r>
                      <a:endParaRPr lang="en-US" dirty="0"/>
                    </a:p>
                  </a:txBody>
                  <a:tcPr/>
                </a:tc>
              </a:tr>
              <a:tr h="1168400">
                <a:tc>
                  <a:txBody>
                    <a:bodyPr/>
                    <a:lstStyle/>
                    <a:p>
                      <a:r>
                        <a:rPr lang="en-US" dirty="0" smtClean="0"/>
                        <a:t>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10000"/>
                <a:lumOff val="9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What’s Inside the Envelope?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smtClean="0"/>
              <a:t>Topic Frames</a:t>
            </a:r>
            <a:r>
              <a:rPr lang="en-US" smtClean="0"/>
              <a:t>: </a:t>
            </a:r>
            <a:r>
              <a:rPr lang="en-US" dirty="0" smtClean="0"/>
              <a:t>Cut, sort, and classify the Theme </a:t>
            </a:r>
            <a:r>
              <a:rPr lang="en-US" dirty="0"/>
              <a:t>P</a:t>
            </a:r>
            <a:r>
              <a:rPr lang="en-US" dirty="0" smtClean="0"/>
              <a:t>hotos.  Choose a group of four to work with.  Have your child write a label for each of the four boxes.  Together orally, create a story about the four pictures. Choose one of the boxes to use for a complete story.  Write more than one sentence about this box in your writing journal.</a:t>
            </a:r>
          </a:p>
          <a:p>
            <a:pPr marL="0" indent="0">
              <a:buNone/>
            </a:pPr>
            <a:r>
              <a:rPr lang="en-US" b="1" u="sng" dirty="0" smtClean="0"/>
              <a:t>Topic Photos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 Use any of the pictures from the Informational </a:t>
            </a:r>
            <a:r>
              <a:rPr lang="en-US" dirty="0"/>
              <a:t>P</a:t>
            </a:r>
            <a:r>
              <a:rPr lang="en-US" dirty="0" smtClean="0"/>
              <a:t>hoto </a:t>
            </a:r>
            <a:r>
              <a:rPr lang="en-US" dirty="0"/>
              <a:t>G</a:t>
            </a:r>
            <a:r>
              <a:rPr lang="en-US" dirty="0" smtClean="0"/>
              <a:t>allery and have your child write what this picture makes them think of.  Try to write three sentences together.  You can use interactive writing for the entire process.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4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Writing Games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Patty’s Picture Frames</a:t>
            </a:r>
            <a:r>
              <a:rPr lang="en-US" sz="3200" dirty="0" smtClean="0"/>
              <a:t>: </a:t>
            </a:r>
            <a:r>
              <a:rPr lang="en-US" sz="3000" dirty="0" smtClean="0"/>
              <a:t>Place the picture in the middle that has the matching beginning and ending letters.</a:t>
            </a:r>
          </a:p>
          <a:p>
            <a:r>
              <a:rPr lang="en-US" sz="3200" b="1" dirty="0" smtClean="0"/>
              <a:t>Safari Sounds</a:t>
            </a:r>
            <a:r>
              <a:rPr lang="en-US" sz="3200" dirty="0" smtClean="0"/>
              <a:t>: </a:t>
            </a:r>
            <a:r>
              <a:rPr lang="en-US" sz="3000" dirty="0" smtClean="0"/>
              <a:t>Choose a picture from Patty’s Pictures and then write the beginning and ending sound for that picture.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 descr="Patty Porcupin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700"/>
            <a:ext cx="2743200" cy="17624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3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Please complete your program evaluation.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 for your </a:t>
            </a:r>
            <a:r>
              <a:rPr lang="en-US" smtClean="0"/>
              <a:t>participation on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Safari!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556" l="0" r="100000">
                        <a14:foregroundMark x1="78364" y1="28889" x2="78364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3124200" cy="127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What the Research 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Written language includes recognition of visual, spatial directional properties, and organizational formats (McGee &amp; </a:t>
            </a:r>
            <a:r>
              <a:rPr lang="en-US" dirty="0" err="1" smtClean="0"/>
              <a:t>Richgels</a:t>
            </a:r>
            <a:r>
              <a:rPr lang="en-US" dirty="0"/>
              <a:t>, 2008). </a:t>
            </a:r>
            <a:endParaRPr lang="en-US" dirty="0" smtClean="0"/>
          </a:p>
          <a:p>
            <a:r>
              <a:rPr lang="en-US" dirty="0"/>
              <a:t>Equipped with the necessary knowledge, parents can help encourage their child through the writing developmental stages from scribbling and drawing to phonetic, transitional, and conventional writing (</a:t>
            </a:r>
            <a:r>
              <a:rPr lang="en-US" dirty="0" err="1"/>
              <a:t>Reutzel</a:t>
            </a:r>
            <a:r>
              <a:rPr lang="en-US" dirty="0"/>
              <a:t> &amp; </a:t>
            </a:r>
            <a:r>
              <a:rPr lang="en-US" dirty="0" err="1"/>
              <a:t>Cooter</a:t>
            </a:r>
            <a:r>
              <a:rPr lang="en-US" dirty="0"/>
              <a:t>, (2012</a:t>
            </a:r>
            <a:r>
              <a:rPr lang="en-US" dirty="0" smtClean="0"/>
              <a:t>).</a:t>
            </a:r>
          </a:p>
          <a:p>
            <a:r>
              <a:rPr lang="en-US" dirty="0"/>
              <a:t>The reciprocal nature between reading and writing has shown that it is paramount that these two skills must be taught collectively (Cordova &amp; </a:t>
            </a:r>
            <a:r>
              <a:rPr lang="en-US" dirty="0" err="1"/>
              <a:t>Matthiesen</a:t>
            </a:r>
            <a:r>
              <a:rPr lang="en-US" dirty="0"/>
              <a:t>, 2010; Shanahan, 2006; </a:t>
            </a:r>
            <a:r>
              <a:rPr lang="en-US" dirty="0" err="1"/>
              <a:t>Reutzel</a:t>
            </a:r>
            <a:r>
              <a:rPr lang="en-US" dirty="0"/>
              <a:t> &amp; </a:t>
            </a:r>
            <a:r>
              <a:rPr lang="en-US" dirty="0" err="1"/>
              <a:t>Cooter</a:t>
            </a:r>
            <a:r>
              <a:rPr lang="en-US" dirty="0"/>
              <a:t>, 1990).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pic>
        <p:nvPicPr>
          <p:cNvPr id="5" name="Content Placeholder 4" descr="IMG_155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4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_155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3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155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5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155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16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8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pic>
        <p:nvPicPr>
          <p:cNvPr id="3" name="Picture 2" descr="IMG_16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3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Copyright©2012 Loose and Eakin  </a:t>
            </a:r>
            <a:endParaRPr lang="en-US"/>
          </a:p>
        </p:txBody>
      </p:sp>
      <p:pic>
        <p:nvPicPr>
          <p:cNvPr id="3" name="Picture 2" descr="IMG_16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19960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3599</TotalTime>
  <Words>478</Words>
  <Application>Microsoft Macintosh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Thatch</vt:lpstr>
      <vt:lpstr>Learning Safari Writing Independently</vt:lpstr>
      <vt:lpstr>What the Research Says</vt:lpstr>
      <vt:lpstr>The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Independently Agenda</vt:lpstr>
      <vt:lpstr>Interactive Writing </vt:lpstr>
      <vt:lpstr>Elkonin Boxes</vt:lpstr>
      <vt:lpstr>What’s Inside the Envelope?  </vt:lpstr>
      <vt:lpstr> Writing Games</vt:lpstr>
      <vt:lpstr>Please complete your program evaluation.      Thank you for your participation on the   Learning Safari!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Safari Rhyming and Vocabulary</dc:title>
  <dc:creator>Crystal</dc:creator>
  <cp:lastModifiedBy>Crystal Loose</cp:lastModifiedBy>
  <cp:revision>72</cp:revision>
  <dcterms:created xsi:type="dcterms:W3CDTF">2012-06-23T00:28:57Z</dcterms:created>
  <dcterms:modified xsi:type="dcterms:W3CDTF">2015-11-18T15:40:21Z</dcterms:modified>
</cp:coreProperties>
</file>