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24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A8225-DEBB-47C0-8E84-148DE8CE162E}" type="datetimeFigureOut">
              <a:rPr lang="en-US" smtClean="0"/>
              <a:t>8/8/13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5679C-9FAB-4CA2-9107-DE5D6F53B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97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11B5-D5FE-46DF-B1CB-53EA0E163DE9}" type="datetime1">
              <a:rPr lang="en-US" smtClean="0"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44E8-C320-401F-9612-79103A2BFF04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E048-D005-40A9-901B-F8C6FD2601DD}" type="datetime1">
              <a:rPr lang="en-US" smtClean="0"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44E8-C320-401F-9612-79103A2BFF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FED5-EF1C-4AC7-88ED-180DEDB8D80B}" type="datetime1">
              <a:rPr lang="en-US" smtClean="0"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44E8-C320-401F-9612-79103A2BFF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B642-89BF-4917-BF5D-B131042D81DA}" type="datetime1">
              <a:rPr lang="en-US" smtClean="0"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44E8-C320-401F-9612-79103A2BFF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1126-36C0-4963-A482-9E5C3E80C5F8}" type="datetime1">
              <a:rPr lang="en-US" smtClean="0"/>
              <a:t>8/8/13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</a:t>
            </a:r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44E8-C320-401F-9612-79103A2BFF0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CCE8-1CD7-464D-A117-F22E5F4115C9}" type="datetime1">
              <a:rPr lang="en-US" smtClean="0"/>
              <a:t>8/8/13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44E8-C320-401F-9612-79103A2BFF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11B5-E5E5-49BB-AF99-953FBDE93037}" type="datetime1">
              <a:rPr lang="en-US" smtClean="0"/>
              <a:t>8/8/13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44E8-C320-401F-9612-79103A2BFF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EFE1-4761-417F-9547-9F1C44E5C4F3}" type="datetime1">
              <a:rPr lang="en-US" smtClean="0"/>
              <a:t>8/8/13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44E8-C320-401F-9612-79103A2BFF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7E09-62B0-4C7C-8402-CB1FEF9A4769}" type="datetime1">
              <a:rPr lang="en-US" smtClean="0"/>
              <a:t>8/8/13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44E8-C320-401F-9612-79103A2BFF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10EF-2D4B-4590-A37D-9BB919DC5AB0}" type="datetime1">
              <a:rPr lang="en-US" smtClean="0"/>
              <a:t>8/8/13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44E8-C320-401F-9612-79103A2BFF04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8F27-5923-40B9-AB90-91A53EFB946D}" type="datetime1">
              <a:rPr lang="en-US" smtClean="0"/>
              <a:t>8/8/13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44E8-C320-401F-9612-79103A2BFF04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D07316A-EDCC-456F-ADCA-9656FAE8E998}" type="datetime1">
              <a:rPr lang="en-US" smtClean="0"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Copyright©2012 Loose and Eakin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01B44E8-C320-401F-9612-79103A2BFF0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Safari Learning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Rhyming and Vocabulary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Crystal Loose and Nathan </a:t>
            </a:r>
            <a:r>
              <a:rPr lang="en-US" dirty="0" err="1" smtClean="0"/>
              <a:t>Eakin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15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Increasing Vocabulary with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When talking with your child substitute a new word for a word they stated.  For example:</a:t>
            </a:r>
          </a:p>
          <a:p>
            <a:pPr marL="0" indent="0">
              <a:buNone/>
            </a:pPr>
            <a:r>
              <a:rPr lang="en-US" dirty="0" smtClean="0"/>
              <a:t>Child: I like ice cream</a:t>
            </a:r>
          </a:p>
          <a:p>
            <a:pPr marL="0" indent="0">
              <a:buNone/>
            </a:pPr>
            <a:r>
              <a:rPr lang="en-US" dirty="0" smtClean="0"/>
              <a:t>Parent: I enjoy eating ice cream too.</a:t>
            </a:r>
          </a:p>
          <a:p>
            <a:pPr marL="0" indent="0" algn="ctr">
              <a:buNone/>
            </a:pPr>
            <a:r>
              <a:rPr lang="en-US" b="1" u="sng" dirty="0" smtClean="0"/>
              <a:t>Possible Word Choices</a:t>
            </a:r>
          </a:p>
          <a:p>
            <a:pPr marL="0" indent="0">
              <a:buNone/>
            </a:pPr>
            <a:r>
              <a:rPr lang="en-US" b="1" dirty="0" smtClean="0"/>
              <a:t>Excited: </a:t>
            </a:r>
            <a:r>
              <a:rPr lang="en-US" dirty="0" smtClean="0"/>
              <a:t>		eager, thrilled, impatient, enthusiastic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Favorite:		</a:t>
            </a:r>
            <a:r>
              <a:rPr lang="en-US" dirty="0" smtClean="0"/>
              <a:t>choice, desire, alternative, option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Like:			</a:t>
            </a:r>
            <a:r>
              <a:rPr lang="en-US" dirty="0" smtClean="0"/>
              <a:t>amusing, enjoyable, terrific, super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Surprise:		</a:t>
            </a:r>
            <a:r>
              <a:rPr lang="en-US" dirty="0" smtClean="0"/>
              <a:t>shock, astonish, amazement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Tell:			</a:t>
            </a:r>
            <a:r>
              <a:rPr lang="en-US" dirty="0" smtClean="0"/>
              <a:t>inform, know, explain, enlighten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99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dirty="0" smtClean="0"/>
              <a:t>Playing With Safari Rhymes: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dirty="0" smtClean="0"/>
              <a:t>Locate letters: </a:t>
            </a:r>
            <a:r>
              <a:rPr lang="en-US" dirty="0" err="1" smtClean="0"/>
              <a:t>Wikki</a:t>
            </a:r>
            <a:r>
              <a:rPr lang="en-US" dirty="0" smtClean="0"/>
              <a:t> </a:t>
            </a:r>
            <a:r>
              <a:rPr lang="en-US" dirty="0" err="1" smtClean="0"/>
              <a:t>Stix</a:t>
            </a:r>
            <a:r>
              <a:rPr lang="en-US" dirty="0" smtClean="0"/>
              <a:t>, highlight, underline, circle (great to practice following directions by varying tasks)</a:t>
            </a:r>
          </a:p>
          <a:p>
            <a:r>
              <a:rPr lang="en-US" dirty="0" smtClean="0"/>
              <a:t>Highlight words that rhyme</a:t>
            </a:r>
          </a:p>
          <a:p>
            <a:r>
              <a:rPr lang="en-US" dirty="0" smtClean="0"/>
              <a:t>Make lists of rhyming words and talk about the part of the word that is identical</a:t>
            </a:r>
          </a:p>
          <a:p>
            <a:r>
              <a:rPr lang="en-US" dirty="0" smtClean="0"/>
              <a:t>Expand the sentence by adding more detail</a:t>
            </a:r>
          </a:p>
          <a:p>
            <a:r>
              <a:rPr lang="en-US" dirty="0" smtClean="0"/>
              <a:t>Rewrite poems</a:t>
            </a:r>
          </a:p>
          <a:p>
            <a:r>
              <a:rPr lang="en-US" dirty="0" smtClean="0"/>
              <a:t>Put on large poster paper</a:t>
            </a:r>
          </a:p>
          <a:p>
            <a:r>
              <a:rPr lang="en-US" dirty="0" smtClean="0"/>
              <a:t>1:1 pointing (concepts of print)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80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dirty="0" smtClean="0"/>
              <a:t>Safari Rhyme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Diego	 the	 dog	 is	 on	 a	 log.</a:t>
            </a:r>
          </a:p>
          <a:p>
            <a:pPr marL="0" indent="0">
              <a:buNone/>
            </a:pPr>
            <a:r>
              <a:rPr lang="en-US" dirty="0" smtClean="0"/>
              <a:t>						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Felix	 the	 fox	 is	 on	 a	 box.</a:t>
            </a:r>
          </a:p>
          <a:p>
            <a:pPr marL="0" indent="0">
              <a:buNone/>
            </a:pPr>
            <a:r>
              <a:rPr lang="en-US" dirty="0" smtClean="0"/>
              <a:t>						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Yoshi	 the	 Yak	 is  	 on	 a	 tack.								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73566"/>
            <a:ext cx="1279564" cy="84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64" y="5077691"/>
            <a:ext cx="1371600" cy="84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058" y="3633067"/>
            <a:ext cx="1035845" cy="92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Crystal\AppData\Local\Microsoft\Windows\Temporary Internet Files\Content.Outlook\5VGPRZZB\lo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20240"/>
            <a:ext cx="1529334" cy="104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rystal\AppData\Local\Microsoft\Windows\Temporary Internet Files\Content.Outlook\5VGPRZZB\bo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144" y="3633067"/>
            <a:ext cx="1190590" cy="92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5016649"/>
            <a:ext cx="9715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16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Rhyming Games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92D050"/>
            </a:solidFill>
          </a:ln>
        </p:spPr>
        <p:txBody>
          <a:bodyPr/>
          <a:lstStyle/>
          <a:p>
            <a:r>
              <a:rPr lang="en-US" sz="4000" dirty="0" smtClean="0"/>
              <a:t>Harry’s Hut of Rhymes</a:t>
            </a:r>
          </a:p>
          <a:p>
            <a:r>
              <a:rPr lang="en-US" sz="4000" dirty="0" smtClean="0"/>
              <a:t>Rhino </a:t>
            </a:r>
            <a:r>
              <a:rPr lang="en-US" sz="4000" dirty="0" err="1" smtClean="0"/>
              <a:t>Rhymo</a:t>
            </a:r>
            <a:r>
              <a:rPr lang="en-US" sz="4000" dirty="0" smtClean="0"/>
              <a:t>  </a:t>
            </a:r>
          </a:p>
          <a:p>
            <a:r>
              <a:rPr lang="en-US" sz="4000" dirty="0" smtClean="0"/>
              <a:t>Macy’s Match</a:t>
            </a:r>
          </a:p>
          <a:p>
            <a:r>
              <a:rPr lang="en-US" sz="4000" dirty="0" smtClean="0"/>
              <a:t>Draw-a-Rhyme</a:t>
            </a:r>
          </a:p>
          <a:p>
            <a:r>
              <a:rPr lang="en-US" sz="4000" dirty="0" smtClean="0"/>
              <a:t>Rhyme Concentration</a:t>
            </a:r>
          </a:p>
          <a:p>
            <a:r>
              <a:rPr lang="en-US" sz="4000" dirty="0" smtClean="0"/>
              <a:t>Rhyme Time                    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1" b="100000" l="14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225548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52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pPr algn="ctr"/>
            <a:r>
              <a:rPr lang="en-US" dirty="0" smtClean="0"/>
              <a:t>Jeep Games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We are going on a safari….</a:t>
            </a:r>
          </a:p>
          <a:p>
            <a:r>
              <a:rPr lang="en-US" dirty="0" smtClean="0"/>
              <a:t>Which doesn’t belong?</a:t>
            </a:r>
          </a:p>
          <a:p>
            <a:pPr marL="0" indent="0">
              <a:buNone/>
            </a:pPr>
            <a:r>
              <a:rPr lang="en-US" b="1" dirty="0" smtClean="0"/>
              <a:t>Cat, Song, Mat</a:t>
            </a:r>
          </a:p>
          <a:p>
            <a:r>
              <a:rPr lang="en-US" dirty="0" smtClean="0"/>
              <a:t>What rhymes?</a:t>
            </a:r>
          </a:p>
          <a:p>
            <a:pPr marL="0" indent="0">
              <a:buNone/>
            </a:pPr>
            <a:r>
              <a:rPr lang="en-US" b="1" dirty="0" smtClean="0"/>
              <a:t>Fox, box;	bear, chair;	horse, house</a:t>
            </a:r>
          </a:p>
          <a:p>
            <a:r>
              <a:rPr lang="en-US" dirty="0" smtClean="0"/>
              <a:t>What rhymes with…?</a:t>
            </a:r>
          </a:p>
          <a:p>
            <a:pPr marL="0" indent="0">
              <a:buNone/>
            </a:pPr>
            <a:r>
              <a:rPr lang="en-US" b="1" dirty="0" smtClean="0"/>
              <a:t>Mat _____</a:t>
            </a:r>
          </a:p>
          <a:p>
            <a:pPr marL="0" indent="0">
              <a:buNone/>
            </a:pPr>
            <a:r>
              <a:rPr lang="en-US" b="1" dirty="0" smtClean="0"/>
              <a:t>Play _____</a:t>
            </a:r>
          </a:p>
          <a:p>
            <a:pPr marL="0" indent="0">
              <a:buNone/>
            </a:pPr>
            <a:r>
              <a:rPr lang="en-US" b="1" dirty="0" smtClean="0"/>
              <a:t>Pot ______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81001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46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334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Next Session…..</a:t>
            </a:r>
            <a:br>
              <a:rPr lang="en-US" dirty="0" smtClean="0"/>
            </a:br>
            <a:r>
              <a:rPr lang="en-US" dirty="0" smtClean="0"/>
              <a:t>Comprehension and Retell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Thank you for your participation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See you at the next Learning Safari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44" b="97778" l="1636" r="99455">
                        <a14:foregroundMark x1="80000" y1="27111" x2="80000" y2="27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218" y="4876800"/>
            <a:ext cx="3124200" cy="127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smtClean="0"/>
              <a:t>What the Research Says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/>
              <a:t>Preschoolers who are provided phonemic awareness training will learn how to properly sequence sounds within a word and later grasp an understanding of onset and rime.  </a:t>
            </a:r>
            <a:endParaRPr lang="en-US" dirty="0" smtClean="0"/>
          </a:p>
          <a:p>
            <a:r>
              <a:rPr lang="en-US" dirty="0" smtClean="0"/>
              <a:t>Once </a:t>
            </a:r>
            <a:r>
              <a:rPr lang="en-US" dirty="0"/>
              <a:t>this understanding is efficient and a firm grasp of rime is understood, students will then be ready to rhyme. Rime involves the vowel and final consonants of the word, such as the /at/ in cat. </a:t>
            </a:r>
            <a:endParaRPr lang="en-US" dirty="0" smtClean="0"/>
          </a:p>
          <a:p>
            <a:r>
              <a:rPr lang="en-US" dirty="0" smtClean="0"/>
              <a:t>A pre-readers knowledge of letters and their names is important, but not enough.  Familiarity with letters, combined with exposure and practice of phonetic structure, is essential for reading success (</a:t>
            </a:r>
            <a:r>
              <a:rPr lang="en-US" dirty="0" err="1" smtClean="0"/>
              <a:t>Otaiba</a:t>
            </a:r>
            <a:r>
              <a:rPr lang="en-US" dirty="0" smtClean="0"/>
              <a:t> et al., 2008).</a:t>
            </a:r>
          </a:p>
          <a:p>
            <a:r>
              <a:rPr lang="en-US" dirty="0" smtClean="0"/>
              <a:t>Connections between oral language and print must be thoroughly developed to achieve reading success (Snow </a:t>
            </a:r>
            <a:r>
              <a:rPr lang="en-US" dirty="0"/>
              <a:t>et al, 2007). </a:t>
            </a:r>
            <a:endParaRPr lang="en-US" dirty="0" smtClean="0"/>
          </a:p>
          <a:p>
            <a:r>
              <a:rPr lang="en-US" dirty="0" smtClean="0"/>
              <a:t>Parents </a:t>
            </a:r>
            <a:r>
              <a:rPr lang="en-US" dirty="0"/>
              <a:t>must be their child’s first </a:t>
            </a:r>
            <a:r>
              <a:rPr lang="en-US" dirty="0" smtClean="0"/>
              <a:t>teacher</a:t>
            </a:r>
            <a:r>
              <a:rPr lang="en-US" dirty="0"/>
              <a:t> </a:t>
            </a:r>
            <a:r>
              <a:rPr lang="en-US" dirty="0" smtClean="0"/>
              <a:t>by </a:t>
            </a:r>
            <a:r>
              <a:rPr lang="en-US" dirty="0"/>
              <a:t>helping children discover words in picture books and developing oral vocabulary through interactive </a:t>
            </a:r>
            <a:r>
              <a:rPr lang="en-US" dirty="0" smtClean="0"/>
              <a:t>discussions (Cunningham</a:t>
            </a:r>
            <a:r>
              <a:rPr lang="en-US" dirty="0"/>
              <a:t>, Perry, &amp; </a:t>
            </a:r>
            <a:r>
              <a:rPr lang="en-US" dirty="0" err="1"/>
              <a:t>Stanovich</a:t>
            </a:r>
            <a:r>
              <a:rPr lang="en-US" dirty="0"/>
              <a:t>, 2001).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/>
              <a:t>Rhyming and Vocabulary Agenda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Rhyming and Vocabulary: Why is it essential</a:t>
            </a:r>
          </a:p>
          <a:p>
            <a:r>
              <a:rPr lang="en-US" sz="3200" dirty="0" smtClean="0"/>
              <a:t>Vocabulary Enrichment Strategies</a:t>
            </a:r>
          </a:p>
          <a:p>
            <a:r>
              <a:rPr lang="en-US" sz="3200" dirty="0" smtClean="0"/>
              <a:t>Poetry Books</a:t>
            </a:r>
          </a:p>
          <a:p>
            <a:r>
              <a:rPr lang="en-US" sz="3200" dirty="0" smtClean="0"/>
              <a:t>Rhyming Games</a:t>
            </a:r>
          </a:p>
          <a:p>
            <a:r>
              <a:rPr lang="en-US" sz="3200" dirty="0" smtClean="0"/>
              <a:t>Car Games				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2426493" cy="254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3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Why Do Students Need Rhyme and Vocabulary?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rhyme level of phonemic awareness is essential for early reading success.</a:t>
            </a:r>
          </a:p>
          <a:p>
            <a:r>
              <a:rPr lang="en-US" dirty="0" smtClean="0"/>
              <a:t>Rhyme is essential for successful decoding. (reading)</a:t>
            </a:r>
          </a:p>
          <a:p>
            <a:r>
              <a:rPr lang="en-US" dirty="0" smtClean="0"/>
              <a:t>Rhyme is vital for successful encoding. (spelling)</a:t>
            </a:r>
          </a:p>
          <a:p>
            <a:r>
              <a:rPr lang="en-US" dirty="0" smtClean="0"/>
              <a:t>Vocabulary is essential to reading and reading comprehension.</a:t>
            </a:r>
          </a:p>
          <a:p>
            <a:r>
              <a:rPr lang="en-US" dirty="0" smtClean="0"/>
              <a:t>Oral language experiences enhance overall word meanings learned. </a:t>
            </a:r>
          </a:p>
          <a:p>
            <a:r>
              <a:rPr lang="en-US" dirty="0" smtClean="0"/>
              <a:t>Listening to adults read is another indirect way children acquire vocabulary.</a:t>
            </a:r>
          </a:p>
          <a:p>
            <a:r>
              <a:rPr lang="en-US" dirty="0" smtClean="0"/>
              <a:t>It is effective when adults stop and elaborate on new or interesting words, discussing meaning in the context of the story.</a:t>
            </a:r>
          </a:p>
          <a:p>
            <a:r>
              <a:rPr lang="en-US" dirty="0" smtClean="0"/>
              <a:t>Teaching children vocabulary strategies before they can read, will help them as they read independently and encounter unfamiliar words.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77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>
                <a:lumMod val="95000"/>
              </a:schemeClr>
            </a:solidFill>
          </a:ln>
        </p:spPr>
        <p:txBody>
          <a:bodyPr/>
          <a:lstStyle/>
          <a:p>
            <a:r>
              <a:rPr lang="en-US" dirty="0" smtClean="0"/>
              <a:t>Vocabulary Enrichment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 dirty="0" smtClean="0"/>
              <a:t>Building vocabulary through introductions </a:t>
            </a:r>
          </a:p>
          <a:p>
            <a:pPr marL="365760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1600" i="1" dirty="0" err="1" smtClean="0"/>
              <a:t>Pinkalicious</a:t>
            </a:r>
            <a:r>
              <a:rPr lang="en-US" sz="1600" i="1" dirty="0"/>
              <a:t> </a:t>
            </a:r>
            <a:r>
              <a:rPr lang="en-US" sz="1600" dirty="0" smtClean="0"/>
              <a:t> by Victoria and Elizabeth </a:t>
            </a:r>
            <a:r>
              <a:rPr lang="en-US" sz="1600" dirty="0" err="1" smtClean="0"/>
              <a:t>Kann</a:t>
            </a:r>
            <a:endParaRPr lang="en-US" sz="1600" dirty="0"/>
          </a:p>
          <a:p>
            <a:pPr marL="365760" lvl="1" indent="0">
              <a:buNone/>
            </a:pPr>
            <a:endParaRPr lang="en-US" dirty="0" smtClean="0"/>
          </a:p>
          <a:p>
            <a:pPr marL="434340" indent="-342900"/>
            <a:r>
              <a:rPr lang="en-US" dirty="0" smtClean="0"/>
              <a:t>Extending vocabulary through description    </a:t>
            </a:r>
          </a:p>
          <a:p>
            <a:pPr marL="1508760" lvl="5" indent="0">
              <a:buNone/>
            </a:pPr>
            <a:r>
              <a:rPr lang="en-US" dirty="0" smtClean="0"/>
              <a:t>	</a:t>
            </a:r>
            <a:r>
              <a:rPr lang="en-US" i="1" dirty="0" smtClean="0"/>
              <a:t>The Important Book </a:t>
            </a:r>
            <a:r>
              <a:rPr lang="en-US" dirty="0" smtClean="0"/>
              <a:t>by </a:t>
            </a:r>
            <a:r>
              <a:rPr lang="en-US" i="1" dirty="0" smtClean="0"/>
              <a:t>M.W. Brown</a:t>
            </a:r>
          </a:p>
          <a:p>
            <a:pPr marL="1508760" lvl="5" indent="0">
              <a:buNone/>
            </a:pPr>
            <a:endParaRPr lang="en-US" i="1" dirty="0"/>
          </a:p>
          <a:p>
            <a:pPr marL="434340" indent="-342900"/>
            <a:r>
              <a:rPr lang="en-US" dirty="0" smtClean="0"/>
              <a:t>Enriching vocabulary with synonyms</a:t>
            </a:r>
          </a:p>
          <a:p>
            <a:pPr marL="1737360" lvl="6" indent="0">
              <a:buNone/>
            </a:pPr>
            <a:r>
              <a:rPr lang="en-US" i="1" dirty="0" smtClean="0"/>
              <a:t>Fancy Nancy </a:t>
            </a:r>
            <a:r>
              <a:rPr lang="en-US" dirty="0" smtClean="0"/>
              <a:t>by Jane O’Connor</a:t>
            </a:r>
          </a:p>
          <a:p>
            <a:pPr marL="1737360" lvl="6" indent="0">
              <a:buNone/>
            </a:pPr>
            <a:endParaRPr lang="en-US" dirty="0" smtClean="0"/>
          </a:p>
          <a:p>
            <a:pPr marL="434340" indent="-342900"/>
            <a:r>
              <a:rPr lang="en-US" dirty="0" smtClean="0"/>
              <a:t>Encouraging rhyme with books</a:t>
            </a:r>
          </a:p>
          <a:p>
            <a:pPr marL="1508760" lvl="5" indent="0">
              <a:buNone/>
            </a:pPr>
            <a:r>
              <a:rPr lang="en-US" dirty="0"/>
              <a:t>	</a:t>
            </a:r>
            <a:r>
              <a:rPr lang="en-US" i="1" dirty="0" smtClean="0"/>
              <a:t>Mrs. Brown Went to Town </a:t>
            </a:r>
            <a:r>
              <a:rPr lang="en-US" dirty="0" smtClean="0"/>
              <a:t>by Wong Herbert Yee</a:t>
            </a:r>
            <a:endParaRPr lang="en-US" dirty="0"/>
          </a:p>
          <a:p>
            <a:pPr marL="434340" indent="-342900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4600"/>
            <a:ext cx="1803848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04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2">
                <a:lumMod val="10000"/>
                <a:lumOff val="90000"/>
              </a:schemeClr>
            </a:solidFill>
          </a:ln>
        </p:spPr>
        <p:txBody>
          <a:bodyPr/>
          <a:lstStyle/>
          <a:p>
            <a:r>
              <a:rPr lang="en-US" dirty="0" smtClean="0"/>
              <a:t>Vocabulary Enrichment Read-Aloud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US" sz="3200" b="1" dirty="0" smtClean="0"/>
              <a:t>Vocabulary introductions before reading:</a:t>
            </a:r>
          </a:p>
          <a:p>
            <a:endParaRPr lang="en-US" sz="3200" b="1" dirty="0"/>
          </a:p>
          <a:p>
            <a:pPr marL="0" indent="0">
              <a:buNone/>
            </a:pPr>
            <a:r>
              <a:rPr lang="en-US" dirty="0" smtClean="0"/>
              <a:t>“I gobbled up a couple of cupcakes while Mommy and I frosted them.”  </a:t>
            </a:r>
          </a:p>
          <a:p>
            <a:pPr marL="0" indent="0">
              <a:buNone/>
            </a:pPr>
            <a:r>
              <a:rPr lang="en-US" dirty="0" smtClean="0"/>
              <a:t>What do you think she did when she gobbled up the cupcakes?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“I put on my pink fairy princess dress and twirled in front of the mirror.” </a:t>
            </a:r>
          </a:p>
          <a:p>
            <a:pPr marL="0" indent="0">
              <a:buNone/>
            </a:pPr>
            <a:r>
              <a:rPr lang="en-US" dirty="0" smtClean="0"/>
              <a:t>Show me how she moved.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“She didn’t see me because I blended in with the pink peonies.”  </a:t>
            </a:r>
          </a:p>
          <a:p>
            <a:pPr marL="0" indent="0">
              <a:buNone/>
            </a:pPr>
            <a:r>
              <a:rPr lang="en-US" dirty="0" smtClean="0"/>
              <a:t>How do animals blend in with things in nature?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“He was green with envy.”  </a:t>
            </a:r>
          </a:p>
          <a:p>
            <a:pPr marL="0" indent="0">
              <a:buNone/>
            </a:pPr>
            <a:r>
              <a:rPr lang="en-US" dirty="0" smtClean="0"/>
              <a:t>When you envy someone you wish you were like them or had what they had.  Did you ever envy someone? Why?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Excerpts quoted from: </a:t>
            </a:r>
          </a:p>
          <a:p>
            <a:pPr marL="0" indent="0">
              <a:buNone/>
            </a:pPr>
            <a:r>
              <a:rPr lang="en-US" b="1" i="1" dirty="0" err="1" smtClean="0"/>
              <a:t>Pinkalicious</a:t>
            </a:r>
            <a:r>
              <a:rPr lang="en-US" b="1" dirty="0" smtClean="0"/>
              <a:t> by Victoria and Elizabeth </a:t>
            </a:r>
            <a:r>
              <a:rPr lang="en-US" b="1" dirty="0" err="1" smtClean="0"/>
              <a:t>Kann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47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>
                <a:lumMod val="95000"/>
              </a:schemeClr>
            </a:solidFill>
          </a:ln>
        </p:spPr>
        <p:txBody>
          <a:bodyPr/>
          <a:lstStyle/>
          <a:p>
            <a:r>
              <a:rPr lang="en-US" dirty="0" smtClean="0"/>
              <a:t>Vocabulary Enrichment Read-</a:t>
            </a:r>
            <a:r>
              <a:rPr lang="en-US" dirty="0" err="1"/>
              <a:t>A</a:t>
            </a:r>
            <a:r>
              <a:rPr lang="en-US" dirty="0" err="1" smtClean="0"/>
              <a:t>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Extending vocabulary through description: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u="sng" dirty="0" smtClean="0"/>
              <a:t>Before</a:t>
            </a:r>
            <a:r>
              <a:rPr lang="en-US" dirty="0" smtClean="0"/>
              <a:t>  reading ask, “What do you think Margaret Wise Brown 	will say is important?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u="sng" dirty="0" smtClean="0"/>
              <a:t>After</a:t>
            </a:r>
            <a:r>
              <a:rPr lang="en-US" dirty="0" smtClean="0"/>
              <a:t> reading begin to form lists based on information from the book 	as well as items that are not inside the book.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Spoon- </a:t>
            </a:r>
            <a:r>
              <a:rPr lang="en-US" dirty="0" smtClean="0"/>
              <a:t>flat, hollow, shovel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Daisy- </a:t>
            </a:r>
            <a:r>
              <a:rPr lang="en-US" dirty="0" smtClean="0"/>
              <a:t>white, yellow, ticklish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Rain- </a:t>
            </a:r>
            <a:r>
              <a:rPr lang="en-US" dirty="0" smtClean="0"/>
              <a:t>wet, sky, shiny, air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Grass- </a:t>
            </a:r>
            <a:r>
              <a:rPr lang="en-US" dirty="0" smtClean="0"/>
              <a:t>green, grow, tender, smell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Excerpts from </a:t>
            </a:r>
            <a:r>
              <a:rPr lang="en-US" i="1" dirty="0" smtClean="0"/>
              <a:t>The Important Book </a:t>
            </a:r>
            <a:r>
              <a:rPr lang="en-US" dirty="0" smtClean="0"/>
              <a:t>by Margaret Wise Brown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33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Vocabulary Enrichment Read-Aloud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Increasing vocabulary with synonyms: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Before</a:t>
            </a:r>
            <a:r>
              <a:rPr lang="en-US" dirty="0" smtClean="0"/>
              <a:t> reading think about some items that you have seen that are fancy.</a:t>
            </a:r>
          </a:p>
          <a:p>
            <a:pPr marL="0" indent="0">
              <a:buNone/>
            </a:pPr>
            <a:r>
              <a:rPr lang="en-US" u="sng" dirty="0" smtClean="0"/>
              <a:t>During</a:t>
            </a:r>
            <a:r>
              <a:rPr lang="en-US" dirty="0" smtClean="0"/>
              <a:t> reading pause to discuss words found in the book and their synonyms.  For example: stupendous, amazing, awesome, great.</a:t>
            </a:r>
          </a:p>
          <a:p>
            <a:pPr marL="0" indent="0">
              <a:buNone/>
            </a:pPr>
            <a:r>
              <a:rPr lang="en-US" u="sng" dirty="0" smtClean="0"/>
              <a:t>After</a:t>
            </a:r>
            <a:r>
              <a:rPr lang="en-US" dirty="0" smtClean="0"/>
              <a:t> reading draw something from the book and use new words to describe it.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Vocabulary from: </a:t>
            </a:r>
            <a:r>
              <a:rPr lang="en-US" i="1" dirty="0" smtClean="0"/>
              <a:t>Fancy Nancy </a:t>
            </a:r>
            <a:r>
              <a:rPr lang="en-US" dirty="0" smtClean="0"/>
              <a:t>by Jane O’Connor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76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>
                <a:lumMod val="95000"/>
              </a:schemeClr>
            </a:solidFill>
          </a:ln>
        </p:spPr>
        <p:txBody>
          <a:bodyPr/>
          <a:lstStyle/>
          <a:p>
            <a:r>
              <a:rPr lang="en-US" dirty="0" smtClean="0"/>
              <a:t>Vocabulary Enrichment Read-</a:t>
            </a:r>
            <a:r>
              <a:rPr lang="en-US" dirty="0" err="1"/>
              <a:t>A</a:t>
            </a:r>
            <a:r>
              <a:rPr lang="en-US" dirty="0" err="1" smtClean="0"/>
              <a:t>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0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sz="3300" dirty="0" smtClean="0"/>
              <a:t>Encouraging rhyme with books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Before</a:t>
            </a:r>
            <a:r>
              <a:rPr lang="en-US" dirty="0" smtClean="0"/>
              <a:t> reading have children attempt to rhyme with yak.  Rhyming with nonsense words is encouraged.</a:t>
            </a:r>
            <a:r>
              <a:rPr lang="en-US" b="1" u="sng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During</a:t>
            </a:r>
            <a:r>
              <a:rPr lang="en-US" dirty="0" smtClean="0"/>
              <a:t> reading have kids listen for rhyming words and recite more words that go along with the rhyme.  As you read, pause and have children attempt to complete the sentence with a word that rhymes.</a:t>
            </a:r>
            <a:endParaRPr lang="en-US" b="1" u="sng" dirty="0" smtClean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 smtClean="0"/>
              <a:t>After</a:t>
            </a:r>
            <a:r>
              <a:rPr lang="en-US" dirty="0" smtClean="0"/>
              <a:t> reading, write a sentence with rhyming words.  Create a picture to go along with it.  </a:t>
            </a:r>
            <a:endParaRPr lang="en-US" b="1" u="sng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Excerpts from </a:t>
            </a:r>
            <a:r>
              <a:rPr lang="en-US" b="1" dirty="0" smtClean="0"/>
              <a:t>Mrs. Brown Went to Town</a:t>
            </a:r>
            <a:r>
              <a:rPr lang="en-US" dirty="0" smtClean="0"/>
              <a:t> by Wong Herbert Yee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3958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3178</TotalTime>
  <Words>883</Words>
  <Application>Microsoft Macintosh PowerPoint</Application>
  <PresentationFormat>On-screen Show (4:3)</PresentationFormat>
  <Paragraphs>149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Thatch</vt:lpstr>
      <vt:lpstr>Safari Learning Rhyming and Vocabulary</vt:lpstr>
      <vt:lpstr>What the Research Says</vt:lpstr>
      <vt:lpstr>Rhyming and Vocabulary Agenda</vt:lpstr>
      <vt:lpstr>Why Do Students Need Rhyme and Vocabulary?</vt:lpstr>
      <vt:lpstr>Vocabulary Enrichment Strategies</vt:lpstr>
      <vt:lpstr>Vocabulary Enrichment Read-Aloud</vt:lpstr>
      <vt:lpstr>Vocabulary Enrichment Read-Alouds</vt:lpstr>
      <vt:lpstr>Vocabulary Enrichment Read-Aloud</vt:lpstr>
      <vt:lpstr>Vocabulary Enrichment Read-Alouds</vt:lpstr>
      <vt:lpstr>Increasing Vocabulary with Lists</vt:lpstr>
      <vt:lpstr>Playing With Safari Rhymes:</vt:lpstr>
      <vt:lpstr>Safari Rhyme</vt:lpstr>
      <vt:lpstr>Rhyming Games</vt:lpstr>
      <vt:lpstr>Jeep Games   </vt:lpstr>
      <vt:lpstr>Next Session….. Comprehension and Retell   Thank you for your participation  See you at the next Learning Safari 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Safari Rhyming and Vocabulary</dc:title>
  <dc:creator>Crystal</dc:creator>
  <cp:lastModifiedBy>Nathan Eakin</cp:lastModifiedBy>
  <cp:revision>38</cp:revision>
  <dcterms:created xsi:type="dcterms:W3CDTF">2012-06-23T00:28:57Z</dcterms:created>
  <dcterms:modified xsi:type="dcterms:W3CDTF">2013-08-08T12:42:24Z</dcterms:modified>
</cp:coreProperties>
</file>